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13" r:id="rId2"/>
    <p:sldId id="257" r:id="rId3"/>
    <p:sldId id="258" r:id="rId4"/>
    <p:sldId id="261" r:id="rId5"/>
    <p:sldId id="277" r:id="rId6"/>
    <p:sldId id="276" r:id="rId7"/>
    <p:sldId id="314" r:id="rId8"/>
    <p:sldId id="264" r:id="rId9"/>
    <p:sldId id="285" r:id="rId10"/>
    <p:sldId id="283" r:id="rId11"/>
    <p:sldId id="311" r:id="rId12"/>
    <p:sldId id="315" r:id="rId13"/>
    <p:sldId id="295" r:id="rId14"/>
    <p:sldId id="291" r:id="rId15"/>
    <p:sldId id="292" r:id="rId16"/>
    <p:sldId id="293" r:id="rId17"/>
    <p:sldId id="296" r:id="rId18"/>
    <p:sldId id="302" r:id="rId19"/>
    <p:sldId id="298" r:id="rId20"/>
    <p:sldId id="303" r:id="rId21"/>
    <p:sldId id="299" r:id="rId22"/>
    <p:sldId id="300" r:id="rId23"/>
    <p:sldId id="301" r:id="rId24"/>
    <p:sldId id="305" r:id="rId25"/>
    <p:sldId id="306" r:id="rId26"/>
    <p:sldId id="308" r:id="rId27"/>
    <p:sldId id="312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E6B99-9084-4A5F-80AD-E16D49682B54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92BDE-9FA8-492E-BCFC-C4670D88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C03E-5D74-4C79-BDEA-9A2D33C51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08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41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8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110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7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8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137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635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20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31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77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7CC1-971B-4666-AD91-FD99974FBFB7}" type="datetimeFigureOut">
              <a:rPr lang="vi-VN" smtClean="0"/>
              <a:t>08/08/2021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51EC-5ABE-4381-98FC-BEC42D79A1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6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" y="47782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358319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: CHỊ EM TÔI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ea typeface="MS Song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73999" y="2666638"/>
            <a:ext cx="61887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6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Flower Desktop Wallpaper Blue Wallpaper - Blue Flower Corner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6" descr="Download Free png Transparent Blue Flower Crown - Blue Watercolo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10" descr="Melody of spring flowers clipart png #43185 - Free Icons and PN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12" descr="Melody of spring flowers clipart png #43185 - Free Icons and PNG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198929" y="613465"/>
            <a:ext cx="7746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PHÒNG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GIÁO DỤC – ĐÀO TẠO QUẬN 5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TRƯỜNG TIỂU HỌC TRẦN BÌNH TRỌNG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38371" y="5029246"/>
            <a:ext cx="69573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MS Song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Ñoaøn</a:t>
            </a:r>
            <a:r>
              <a:rPr lang="en-US" sz="4400" b="1" dirty="0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Thò</a:t>
            </a:r>
            <a:r>
              <a:rPr lang="en-US" sz="4400" b="1" dirty="0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Thuùy</a:t>
            </a:r>
            <a:r>
              <a:rPr lang="en-US" sz="4400" b="1" dirty="0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VNI 15 Chops" panose="00000400000000000000" pitchFamily="2" charset="2"/>
                <a:ea typeface="MS Song"/>
                <a:cs typeface="Times New Roman" pitchFamily="18" charset="0"/>
              </a:rPr>
              <a:t>Vaân</a:t>
            </a:r>
            <a:endParaRPr lang="en-US" sz="4400" b="1" i="1" dirty="0">
              <a:solidFill>
                <a:srgbClr val="0000CC"/>
              </a:solidFill>
              <a:latin typeface="VNI 15 Chops" panose="00000400000000000000" pitchFamily="2" charset="2"/>
              <a:ea typeface="MS Song"/>
              <a:cs typeface="Times New Roman" pitchFamily="18" charset="0"/>
            </a:endParaRPr>
          </a:p>
        </p:txBody>
      </p:sp>
      <p:pic>
        <p:nvPicPr>
          <p:cNvPr id="29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2704" y="-8969"/>
            <a:ext cx="1777123" cy="20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9718" y="-137940"/>
            <a:ext cx="1816464" cy="208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hree-violet-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62" y="5958982"/>
            <a:ext cx="509095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09" y="5021264"/>
            <a:ext cx="1711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74" y="4884934"/>
            <a:ext cx="1711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9964" y="1852569"/>
            <a:ext cx="7004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TẬP ĐỌC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075" grpId="0"/>
      <p:bldP spid="1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0353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32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3200" b="1" u="sng" dirty="0">
                <a:latin typeface="HP001 4 hàng" panose="020B0603050302020204" pitchFamily="34" charset="-93"/>
              </a:rPr>
              <a:t>đọc</a:t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C68EE5C-3096-48CE-A4DB-F996E492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7989570" cy="40790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4200" b="1" u="sng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</a:rPr>
              <a:t>Luyện</a:t>
            </a:r>
            <a:r>
              <a:rPr lang="vi-VN" sz="4200" b="1" u="sng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vi-VN" sz="4200" b="1" u="sng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</a:rPr>
              <a:t>đọc</a:t>
            </a:r>
            <a:r>
              <a:rPr lang="vi-VN" sz="4200" b="1" u="sng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</a:rPr>
              <a:t> câu:</a:t>
            </a:r>
            <a:r>
              <a:rPr lang="vi-VN" sz="4200" b="1" u="sng" dirty="0">
                <a:latin typeface="HP001 4 hàng" panose="020B0603050302020204" pitchFamily="34" charset="-93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4200" b="1" dirty="0" err="1">
                <a:latin typeface="HP001 4 hàng" panose="020B0603050302020204" pitchFamily="34" charset="-93"/>
              </a:rPr>
              <a:t>Thỉnh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thoảng</a:t>
            </a:r>
            <a:r>
              <a:rPr lang="vi-VN" sz="4200" b="1" dirty="0">
                <a:latin typeface="HP001 4 hàng" panose="020B0603050302020204" pitchFamily="34" charset="-93"/>
              </a:rPr>
              <a:t>, hai </a:t>
            </a:r>
            <a:r>
              <a:rPr lang="vi-VN" sz="4200" b="1" dirty="0" err="1">
                <a:latin typeface="HP001 4 hàng" panose="020B0603050302020204" pitchFamily="34" charset="-93"/>
              </a:rPr>
              <a:t>chị</a:t>
            </a:r>
            <a:r>
              <a:rPr lang="vi-VN" sz="4200" b="1" dirty="0">
                <a:latin typeface="HP001 4 hàng" panose="020B0603050302020204" pitchFamily="34" charset="-93"/>
              </a:rPr>
              <a:t> em </a:t>
            </a:r>
            <a:r>
              <a:rPr lang="vi-VN" sz="4200" b="1" dirty="0" err="1">
                <a:latin typeface="HP001 4 hàng" panose="020B0603050302020204" pitchFamily="34" charset="-93"/>
              </a:rPr>
              <a:t>lại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cười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phá</a:t>
            </a:r>
            <a:r>
              <a:rPr lang="vi-VN" sz="4200" b="1" dirty="0">
                <a:latin typeface="HP001 4 hàng" panose="020B0603050302020204" pitchFamily="34" charset="-93"/>
              </a:rPr>
              <a:t> lên khi </a:t>
            </a:r>
            <a:r>
              <a:rPr lang="vi-VN" sz="4200" b="1" dirty="0" err="1">
                <a:latin typeface="HP001 4 hàng" panose="020B0603050302020204" pitchFamily="34" charset="-93"/>
              </a:rPr>
              <a:t>nhắc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lại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chuyện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nó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rủ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bạn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vào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rạp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chiếu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bóng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chọc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tức</a:t>
            </a:r>
            <a:r>
              <a:rPr lang="vi-VN" sz="4200" b="1" dirty="0">
                <a:latin typeface="HP001 4 hàng" panose="020B0603050302020204" pitchFamily="34" charset="-93"/>
              </a:rPr>
              <a:t> tôi, </a:t>
            </a:r>
            <a:r>
              <a:rPr lang="vi-VN" sz="4200" b="1" dirty="0" err="1">
                <a:latin typeface="HP001 4 hàng" panose="020B0603050302020204" pitchFamily="34" charset="-93"/>
              </a:rPr>
              <a:t>làm</a:t>
            </a:r>
            <a:r>
              <a:rPr lang="vi-VN" sz="4200" b="1" dirty="0">
                <a:latin typeface="HP001 4 hàng" panose="020B0603050302020204" pitchFamily="34" charset="-93"/>
              </a:rPr>
              <a:t> cho tôi </a:t>
            </a:r>
            <a:r>
              <a:rPr lang="vi-VN" sz="4200" b="1" dirty="0" err="1">
                <a:latin typeface="HP001 4 hàng" panose="020B0603050302020204" pitchFamily="34" charset="-93"/>
              </a:rPr>
              <a:t>tỉnh</a:t>
            </a:r>
            <a:r>
              <a:rPr lang="vi-VN" sz="4200" b="1" dirty="0">
                <a:latin typeface="HP001 4 hàng" panose="020B0603050302020204" pitchFamily="34" charset="-93"/>
              </a:rPr>
              <a:t> </a:t>
            </a:r>
            <a:r>
              <a:rPr lang="vi-VN" sz="4200" b="1" dirty="0" err="1">
                <a:latin typeface="HP001 4 hàng" panose="020B0603050302020204" pitchFamily="34" charset="-93"/>
              </a:rPr>
              <a:t>ngộ</a:t>
            </a:r>
            <a:r>
              <a:rPr lang="vi-VN" sz="4200" b="1" dirty="0">
                <a:latin typeface="HP001 4 hàng" panose="020B0603050302020204" pitchFamily="34" charset="-93"/>
              </a:rPr>
              <a:t>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="" xmlns:a16="http://schemas.microsoft.com/office/drawing/2014/main" id="{7FE64E8E-D414-4EE4-BC52-A9BDFB81D50B}"/>
              </a:ext>
            </a:extLst>
          </p:cNvPr>
          <p:cNvCxnSpPr>
            <a:cxnSpLocks/>
          </p:cNvCxnSpPr>
          <p:nvPr/>
        </p:nvCxnSpPr>
        <p:spPr>
          <a:xfrm flipH="1">
            <a:off x="8567261" y="3765232"/>
            <a:ext cx="130969" cy="385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="" xmlns:a16="http://schemas.microsoft.com/office/drawing/2014/main" id="{80A7ED90-AD49-41A4-B892-8C187F87718A}"/>
              </a:ext>
            </a:extLst>
          </p:cNvPr>
          <p:cNvCxnSpPr>
            <a:cxnSpLocks/>
          </p:cNvCxnSpPr>
          <p:nvPr/>
        </p:nvCxnSpPr>
        <p:spPr>
          <a:xfrm>
            <a:off x="708660" y="4150995"/>
            <a:ext cx="27679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8B579A23-4CA7-4739-A631-E9A5B0EECE45}"/>
              </a:ext>
            </a:extLst>
          </p:cNvPr>
          <p:cNvCxnSpPr>
            <a:cxnSpLocks/>
          </p:cNvCxnSpPr>
          <p:nvPr/>
        </p:nvCxnSpPr>
        <p:spPr>
          <a:xfrm>
            <a:off x="708660" y="5476875"/>
            <a:ext cx="1691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="" xmlns:a16="http://schemas.microsoft.com/office/drawing/2014/main" id="{F71B27C2-A216-40BB-836C-14BC4874D881}"/>
              </a:ext>
            </a:extLst>
          </p:cNvPr>
          <p:cNvCxnSpPr>
            <a:cxnSpLocks/>
          </p:cNvCxnSpPr>
          <p:nvPr/>
        </p:nvCxnSpPr>
        <p:spPr>
          <a:xfrm flipV="1">
            <a:off x="6071235" y="5476875"/>
            <a:ext cx="1996440" cy="47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út Hành động: Lùi hoặc Trước 6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10963304-AC5C-4350-89E8-05E6B4B239EF}"/>
              </a:ext>
            </a:extLst>
          </p:cNvPr>
          <p:cNvSpPr/>
          <p:nvPr/>
        </p:nvSpPr>
        <p:spPr>
          <a:xfrm>
            <a:off x="708660" y="6075523"/>
            <a:ext cx="500063" cy="3893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10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13" y="31954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9423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32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3200" b="1" u="sng" dirty="0">
                <a:latin typeface="HP001 4 hàng" panose="020B0603050302020204" pitchFamily="34" charset="-93"/>
              </a:rPr>
              <a:t>đọc</a:t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C68EE5C-3096-48CE-A4DB-F996E492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3145750"/>
            <a:ext cx="8396288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800" b="1" dirty="0" err="1">
                <a:latin typeface="HP001 4 hàng" panose="020B0603050302020204" pitchFamily="34" charset="-93"/>
              </a:rPr>
              <a:t>Luyện</a:t>
            </a:r>
            <a:r>
              <a:rPr lang="vi-VN" sz="6800" b="1" dirty="0">
                <a:latin typeface="HP001 4 hàng" panose="020B0603050302020204" pitchFamily="34" charset="-93"/>
              </a:rPr>
              <a:t> </a:t>
            </a:r>
            <a:r>
              <a:rPr lang="vi-VN" sz="6800" b="1" dirty="0" err="1">
                <a:latin typeface="HP001 4 hàng" panose="020B0603050302020204" pitchFamily="34" charset="-93"/>
              </a:rPr>
              <a:t>đọc</a:t>
            </a:r>
            <a:r>
              <a:rPr lang="vi-VN" sz="6800" b="1" dirty="0">
                <a:latin typeface="HP001 4 hàng" panose="020B0603050302020204" pitchFamily="34" charset="-93"/>
              </a:rPr>
              <a:t> </a:t>
            </a:r>
            <a:r>
              <a:rPr lang="vi-VN" sz="6800" b="1" dirty="0" err="1">
                <a:latin typeface="HP001 4 hàng" panose="020B0603050302020204" pitchFamily="34" charset="-93"/>
              </a:rPr>
              <a:t>nhóm</a:t>
            </a:r>
            <a:r>
              <a:rPr lang="vi-VN" sz="6800" b="1" dirty="0">
                <a:latin typeface="HP001 4 hàng" panose="020B0603050302020204" pitchFamily="34" charset="-93"/>
              </a:rPr>
              <a:t> đôi</a:t>
            </a: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6" y="685546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90152"/>
            <a:ext cx="9002332" cy="6658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2512" y="2542177"/>
            <a:ext cx="5460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6" y="218302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8FAE1F6-10A1-4B0C-BEF5-93925D13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32" y="3396853"/>
            <a:ext cx="6342936" cy="346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b="1" dirty="0" err="1">
                <a:latin typeface="HP001 4 hàng" panose="020B0603050302020204" pitchFamily="34" charset="-93"/>
              </a:rPr>
              <a:t>Đọc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thầm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đoạn</a:t>
            </a:r>
            <a:r>
              <a:rPr lang="vi-VN" sz="4800" b="1" dirty="0">
                <a:latin typeface="HP001 4 hàng" panose="020B0603050302020204" pitchFamily="34" charset="-93"/>
              </a:rPr>
              <a:t> 1 </a:t>
            </a:r>
            <a:r>
              <a:rPr lang="vi-VN" sz="4800" b="1" dirty="0" err="1">
                <a:latin typeface="HP001 4 hàng" panose="020B0603050302020204" pitchFamily="34" charset="-93"/>
              </a:rPr>
              <a:t>và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trả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lời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các</a:t>
            </a:r>
            <a:r>
              <a:rPr lang="vi-VN" sz="4800" b="1" dirty="0">
                <a:latin typeface="HP001 4 hàng" panose="020B0603050302020204" pitchFamily="34" charset="-93"/>
              </a:rPr>
              <a:t> câu </a:t>
            </a:r>
            <a:r>
              <a:rPr lang="vi-VN" sz="4800" b="1" dirty="0" err="1">
                <a:latin typeface="HP001 4 hàng" panose="020B0603050302020204" pitchFamily="34" charset="-93"/>
              </a:rPr>
              <a:t>hỏi</a:t>
            </a:r>
            <a:r>
              <a:rPr lang="vi-VN" sz="4800" b="1" dirty="0">
                <a:latin typeface="HP001 4 hàng" panose="020B0603050302020204" pitchFamily="34" charset="-93"/>
              </a:rPr>
              <a:t> sau:</a:t>
            </a: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3193961" y="4082603"/>
            <a:ext cx="4546242" cy="218940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9" y="849392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32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3200" b="1" u="sng" dirty="0">
                <a:latin typeface="HP001 4 hàng" panose="020B0603050302020204" pitchFamily="34" charset="-93"/>
              </a:rPr>
              <a:t>đọc</a:t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</a:p>
        </p:txBody>
      </p:sp>
      <p:sp>
        <p:nvSpPr>
          <p:cNvPr id="5" name="Cuộn: Ngang 4">
            <a:extLst>
              <a:ext uri="{FF2B5EF4-FFF2-40B4-BE49-F238E27FC236}">
                <a16:creationId xmlns="" xmlns:a16="http://schemas.microsoft.com/office/drawing/2014/main" id="{625E4BF9-6289-4C86-9DEC-99635A160DC0}"/>
              </a:ext>
            </a:extLst>
          </p:cNvPr>
          <p:cNvSpPr/>
          <p:nvPr/>
        </p:nvSpPr>
        <p:spPr>
          <a:xfrm>
            <a:off x="1725769" y="2317930"/>
            <a:ext cx="7268569" cy="200937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-93"/>
              </a:rPr>
              <a:t>Cô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-93"/>
              </a:rPr>
              <a:t>chị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-93"/>
              </a:rPr>
              <a:t>đã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-93"/>
              </a:rPr>
              <a:t> xin </a:t>
            </a:r>
            <a:r>
              <a:rPr lang="vi-VN" sz="4400" b="1" dirty="0" err="1">
                <a:solidFill>
                  <a:srgbClr val="C00000"/>
                </a:solidFill>
                <a:latin typeface="HP001 4 hàng" panose="020B0603050302020204" pitchFamily="34" charset="-93"/>
              </a:rPr>
              <a:t>phép</a:t>
            </a:r>
            <a:r>
              <a:rPr lang="vi-VN" sz="4400" b="1" dirty="0">
                <a:solidFill>
                  <a:srgbClr val="C00000"/>
                </a:solidFill>
                <a:latin typeface="HP001 4 hàng" panose="020B0603050302020204" pitchFamily="34" charset="-93"/>
              </a:rPr>
              <a:t> ba đi đâu?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142B3494-0A6C-46BF-94ED-40434FB50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" y="5806440"/>
            <a:ext cx="1051560" cy="105156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FF150008-50FA-41C4-AE67-118CAC8A3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50" y="5806440"/>
            <a:ext cx="1051560" cy="1051560"/>
          </a:xfrm>
          <a:prstGeom prst="rect">
            <a:avLst/>
          </a:prstGeom>
        </p:spPr>
      </p:pic>
      <p:pic>
        <p:nvPicPr>
          <p:cNvPr id="6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1250" y="4638698"/>
            <a:ext cx="4958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HP001 4 hàng" panose="020B0603050302020204" pitchFamily="34" charset="-93"/>
              </a:rPr>
              <a:t>     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Cô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đã xin phép ba đi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nhóm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17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781836" y="4322433"/>
            <a:ext cx="5293217" cy="171775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2599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800" b="1" u="sng" dirty="0">
                <a:latin typeface="HP001 4 hàng" panose="020B0603050302020204" pitchFamily="34" charset="-93"/>
              </a:rPr>
              <a:t>đọc</a:t>
            </a:r>
            <a:br>
              <a:rPr lang="vi-VN" sz="2800" b="1" u="sng" dirty="0">
                <a:latin typeface="HP001 4 hàng" panose="020B0603050302020204" pitchFamily="34" charset="-93"/>
              </a:rPr>
            </a:b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="" xmlns:a16="http://schemas.microsoft.com/office/drawing/2014/main" id="{46E140DC-9279-4494-B099-C70ECE1C7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000858"/>
            <a:ext cx="2125742" cy="2857142"/>
          </a:xfrm>
        </p:spPr>
      </p:pic>
      <p:sp>
        <p:nvSpPr>
          <p:cNvPr id="11" name="Bong bóng Ý nghĩ: Hình đám mây 10">
            <a:extLst>
              <a:ext uri="{FF2B5EF4-FFF2-40B4-BE49-F238E27FC236}">
                <a16:creationId xmlns="" xmlns:a16="http://schemas.microsoft.com/office/drawing/2014/main" id="{D26500D9-A898-4510-B8E4-0F1E68A3F27A}"/>
              </a:ext>
            </a:extLst>
          </p:cNvPr>
          <p:cNvSpPr/>
          <p:nvPr/>
        </p:nvSpPr>
        <p:spPr>
          <a:xfrm>
            <a:off x="1608116" y="1393405"/>
            <a:ext cx="6672999" cy="2702078"/>
          </a:xfrm>
          <a:prstGeom prst="cloudCallout">
            <a:avLst>
              <a:gd name="adj1" fmla="val -57703"/>
              <a:gd name="adj2" fmla="val 434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300" b="1" dirty="0">
              <a:latin typeface="HP001 4 hàng" panose="020B0603050302020204" pitchFamily="34" charset="-93"/>
            </a:endParaRPr>
          </a:p>
          <a:p>
            <a:pPr algn="ctr"/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Cô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có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đi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học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nhóm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thật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không? Em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đoán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xem cô đi đâu?</a:t>
            </a:r>
          </a:p>
        </p:txBody>
      </p:sp>
      <p:pic>
        <p:nvPicPr>
          <p:cNvPr id="5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179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9944" y="4700789"/>
            <a:ext cx="4893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Cô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đi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nhóm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mà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đi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xem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phim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</a:rPr>
              <a:t>bạn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71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5148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3200" b="1" dirty="0">
                <a:latin typeface="HP001 4 hàng" panose="020B0603050302020204" pitchFamily="34" charset="-93"/>
              </a:rPr>
              <a:t/>
            </a:r>
            <a:br>
              <a:rPr lang="vi-VN" sz="3200" b="1" dirty="0">
                <a:latin typeface="HP001 4 hàng" panose="020B0603050302020204" pitchFamily="34" charset="-93"/>
              </a:rPr>
            </a:br>
            <a:r>
              <a:rPr lang="vi-VN" sz="3200" b="1" u="sng" dirty="0" err="1">
                <a:latin typeface="HP001 4 hàng" panose="020B0603050302020204" pitchFamily="34" charset="-93"/>
              </a:rPr>
              <a:t>Tập</a:t>
            </a:r>
            <a:r>
              <a:rPr lang="vi-VN" sz="3200" b="1" u="sng" dirty="0">
                <a:latin typeface="HP001 4 hàng" panose="020B0603050302020204" pitchFamily="34" charset="-93"/>
              </a:rPr>
              <a:t> </a:t>
            </a:r>
            <a:r>
              <a:rPr lang="vi-VN" sz="3200" b="1" u="sng" dirty="0" err="1">
                <a:latin typeface="HP001 4 hàng" panose="020B0603050302020204" pitchFamily="34" charset="-93"/>
              </a:rPr>
              <a:t>đọc</a:t>
            </a:r>
            <a:r>
              <a:rPr lang="vi-VN" sz="3200" b="1" u="sng" dirty="0">
                <a:latin typeface="HP001 4 hàng" panose="020B0603050302020204" pitchFamily="34" charset="-93"/>
              </a:rPr>
              <a:t/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Chị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em tôi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C68EE5C-3096-48CE-A4DB-F996E492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375" y="3996351"/>
            <a:ext cx="6671256" cy="165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Cô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nói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dối </a:t>
            </a:r>
            <a:r>
              <a:rPr lang="vi-VN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ba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nhiều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lần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nhưng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ba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nghi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ngờ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tưởng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0" y="47782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62885" y="4546242"/>
            <a:ext cx="798490" cy="193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="" xmlns:a16="http://schemas.microsoft.com/office/drawing/2014/main" id="{AC68EE5C-3096-48CE-A4DB-F996E4920FCE}"/>
              </a:ext>
            </a:extLst>
          </p:cNvPr>
          <p:cNvSpPr txBox="1">
            <a:spLocks/>
          </p:cNvSpPr>
          <p:nvPr/>
        </p:nvSpPr>
        <p:spPr>
          <a:xfrm>
            <a:off x="1123950" y="2192955"/>
            <a:ext cx="7391400" cy="165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600" b="1" dirty="0" smtClean="0">
                <a:latin typeface="HP001 4 hàng" panose="020B0603050302020204" pitchFamily="34" charset="-93"/>
              </a:rPr>
              <a:t>Cô nói dối ba như vậy đã nhiều lần chưa? Vì sao cô lại nói dối được nhiều lần như vậy?</a:t>
            </a:r>
            <a:endParaRPr lang="vi-VN" sz="3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459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85505"/>
            <a:ext cx="7886700" cy="3055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800" b="1" u="sng" dirty="0">
                <a:latin typeface="HP001 4 hàng" panose="020B0603050302020204" pitchFamily="34" charset="-93"/>
              </a:rPr>
              <a:t>đọc</a:t>
            </a:r>
            <a:br>
              <a:rPr lang="vi-VN" sz="2800" b="1" u="sng" dirty="0">
                <a:latin typeface="HP001 4 hàng" panose="020B0603050302020204" pitchFamily="34" charset="-93"/>
              </a:rPr>
            </a:b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01A9FE59-615A-4FBF-9677-E8759341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6" y="2387115"/>
            <a:ext cx="6648449" cy="1176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Vì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sao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mỗi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lần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nói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dối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, cô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chị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lại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thấy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ân </a:t>
            </a:r>
            <a:r>
              <a:rPr lang="vi-VN" sz="40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hận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A6AAD2D0-0B55-49B4-9C78-33E84DF95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80" y="4792980"/>
            <a:ext cx="726758" cy="726758"/>
          </a:xfrm>
          <a:prstGeom prst="rect">
            <a:avLst/>
          </a:prstGeom>
        </p:spPr>
      </p:pic>
      <p:pic>
        <p:nvPicPr>
          <p:cNvPr id="6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79" y="58470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210614" y="4932608"/>
            <a:ext cx="1067165" cy="223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ỗ dành sẵn cho Nội dung 4">
            <a:extLst>
              <a:ext uri="{FF2B5EF4-FFF2-40B4-BE49-F238E27FC236}">
                <a16:creationId xmlns="" xmlns:a16="http://schemas.microsoft.com/office/drawing/2014/main" id="{01A9FE59-615A-4FBF-9677-E8759341C08E}"/>
              </a:ext>
            </a:extLst>
          </p:cNvPr>
          <p:cNvSpPr txBox="1">
            <a:spLocks/>
          </p:cNvSpPr>
          <p:nvPr/>
        </p:nvSpPr>
        <p:spPr>
          <a:xfrm>
            <a:off x="2333625" y="4344517"/>
            <a:ext cx="6648449" cy="11761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Vì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phụ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lòng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tin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ba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083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8FAE1F6-10A1-4B0C-BEF5-93925D13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899" y="3309225"/>
            <a:ext cx="6257925" cy="346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b="1" dirty="0" err="1">
                <a:latin typeface="HP001 4 hàng" panose="020B0603050302020204" pitchFamily="34" charset="-93"/>
              </a:rPr>
              <a:t>Đọc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thầm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đoạn</a:t>
            </a:r>
            <a:r>
              <a:rPr lang="vi-VN" sz="4800" b="1" dirty="0">
                <a:latin typeface="HP001 4 hàng" panose="020B0603050302020204" pitchFamily="34" charset="-93"/>
              </a:rPr>
              <a:t> 2 </a:t>
            </a:r>
            <a:r>
              <a:rPr lang="vi-VN" sz="4800" b="1" dirty="0" err="1">
                <a:latin typeface="HP001 4 hàng" panose="020B0603050302020204" pitchFamily="34" charset="-93"/>
              </a:rPr>
              <a:t>và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trả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lời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các</a:t>
            </a:r>
            <a:r>
              <a:rPr lang="vi-VN" sz="4800" b="1" dirty="0">
                <a:latin typeface="HP001 4 hàng" panose="020B0603050302020204" pitchFamily="34" charset="-93"/>
              </a:rPr>
              <a:t> câu </a:t>
            </a:r>
            <a:r>
              <a:rPr lang="vi-VN" sz="4800" b="1" dirty="0" err="1">
                <a:latin typeface="HP001 4 hàng" panose="020B0603050302020204" pitchFamily="34" charset="-93"/>
              </a:rPr>
              <a:t>hỏi</a:t>
            </a:r>
            <a:r>
              <a:rPr lang="vi-VN" sz="4800" b="1" dirty="0">
                <a:latin typeface="HP001 4 hàng" panose="020B0603050302020204" pitchFamily="34" charset="-93"/>
              </a:rPr>
              <a:t> sau:</a:t>
            </a: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5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81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800" b="1" u="sng" dirty="0">
                <a:latin typeface="HP001 4 hàng" panose="020B0603050302020204" pitchFamily="34" charset="-93"/>
              </a:rPr>
              <a:t>đọc</a:t>
            </a:r>
            <a:br>
              <a:rPr lang="vi-VN" sz="2800" b="1" u="sng" dirty="0">
                <a:latin typeface="HP001 4 hàng" panose="020B0603050302020204" pitchFamily="34" charset="-93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3" name="Sao: 12 Cánh 2">
            <a:extLst>
              <a:ext uri="{FF2B5EF4-FFF2-40B4-BE49-F238E27FC236}">
                <a16:creationId xmlns="" xmlns:a16="http://schemas.microsoft.com/office/drawing/2014/main" id="{A0CBF9A1-6200-4551-AAC5-63E9810A27D3}"/>
              </a:ext>
            </a:extLst>
          </p:cNvPr>
          <p:cNvSpPr/>
          <p:nvPr/>
        </p:nvSpPr>
        <p:spPr>
          <a:xfrm>
            <a:off x="499862" y="1281842"/>
            <a:ext cx="7497918" cy="3264399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chemeClr val="tx1"/>
              </a:solidFill>
              <a:latin typeface="HP001 4 hàng" panose="020B0603050302020204" pitchFamily="34" charset="-93"/>
            </a:endParaRPr>
          </a:p>
          <a:p>
            <a:pPr algn="ctr"/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Cô em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đã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làm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gì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để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chị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mình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thôi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nói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dối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?</a:t>
            </a:r>
          </a:p>
        </p:txBody>
      </p:sp>
      <p:pic>
        <p:nvPicPr>
          <p:cNvPr id="6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7" y="80232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8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E580BAA-2273-4FA8-A57F-4B997C6E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6" y="3287789"/>
            <a:ext cx="2372747" cy="3198735"/>
          </a:xfrm>
          <a:prstGeom prst="rect">
            <a:avLst/>
          </a:prstGeom>
        </p:spPr>
      </p:pic>
      <p:sp>
        <p:nvSpPr>
          <p:cNvPr id="9" name="Bong bóng Ý nghĩ: Hình đám mây 8">
            <a:extLst>
              <a:ext uri="{FF2B5EF4-FFF2-40B4-BE49-F238E27FC236}">
                <a16:creationId xmlns="" xmlns:a16="http://schemas.microsoft.com/office/drawing/2014/main" id="{0987F2B6-D6E5-4CA1-AE51-38361C27B50C}"/>
              </a:ext>
            </a:extLst>
          </p:cNvPr>
          <p:cNvSpPr/>
          <p:nvPr/>
        </p:nvSpPr>
        <p:spPr>
          <a:xfrm>
            <a:off x="2019300" y="521496"/>
            <a:ext cx="6677025" cy="2214563"/>
          </a:xfrm>
          <a:prstGeom prst="cloudCallout">
            <a:avLst>
              <a:gd name="adj1" fmla="val -53829"/>
              <a:gd name="adj2" fmla="val 869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Kiểm</a:t>
            </a:r>
            <a:r>
              <a:rPr lang="vi-VN" sz="44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tra </a:t>
            </a:r>
            <a:r>
              <a:rPr lang="vi-VN" sz="44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bài</a:t>
            </a:r>
            <a:r>
              <a:rPr lang="vi-VN" sz="44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cũ</a:t>
            </a:r>
            <a:endParaRPr lang="vi-VN" sz="4400" b="1" dirty="0">
              <a:solidFill>
                <a:schemeClr val="tx1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2B974BCF-3C11-46B1-945B-2E02A7328C7E}"/>
              </a:ext>
            </a:extLst>
          </p:cNvPr>
          <p:cNvSpPr/>
          <p:nvPr/>
        </p:nvSpPr>
        <p:spPr>
          <a:xfrm>
            <a:off x="3522950" y="3429000"/>
            <a:ext cx="4458999" cy="2214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Nỗi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dằn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vặt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của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An – </a:t>
            </a:r>
            <a:r>
              <a:rPr lang="vi-VN" sz="40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đrây</a:t>
            </a:r>
            <a:r>
              <a:rPr lang="vi-VN" sz="40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- ca</a:t>
            </a:r>
          </a:p>
        </p:txBody>
      </p:sp>
      <p:sp>
        <p:nvSpPr>
          <p:cNvPr id="11" name="Mũi tên: Phải 10">
            <a:extLst>
              <a:ext uri="{FF2B5EF4-FFF2-40B4-BE49-F238E27FC236}">
                <a16:creationId xmlns="" xmlns:a16="http://schemas.microsoft.com/office/drawing/2014/main" id="{7453F762-E8D3-403A-A94E-767C27E1A819}"/>
              </a:ext>
            </a:extLst>
          </p:cNvPr>
          <p:cNvSpPr/>
          <p:nvPr/>
        </p:nvSpPr>
        <p:spPr>
          <a:xfrm>
            <a:off x="2974127" y="4322682"/>
            <a:ext cx="400050" cy="3914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6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5" y="812675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8FAE1F6-10A1-4B0C-BEF5-93925D13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902" y="2566116"/>
            <a:ext cx="6132195" cy="346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800" b="1" dirty="0" err="1">
                <a:latin typeface="HP001 4 hàng" panose="020B0603050302020204" pitchFamily="34" charset="-93"/>
              </a:rPr>
              <a:t>Đọc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thầm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đoạn</a:t>
            </a:r>
            <a:r>
              <a:rPr lang="vi-VN" sz="4800" b="1" dirty="0">
                <a:latin typeface="HP001 4 hàng" panose="020B0603050302020204" pitchFamily="34" charset="-93"/>
              </a:rPr>
              <a:t> 3 </a:t>
            </a:r>
            <a:r>
              <a:rPr lang="vi-VN" sz="4800" b="1" dirty="0" err="1">
                <a:latin typeface="HP001 4 hàng" panose="020B0603050302020204" pitchFamily="34" charset="-93"/>
              </a:rPr>
              <a:t>và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trả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lời</a:t>
            </a:r>
            <a:r>
              <a:rPr lang="vi-VN" sz="4800" b="1" dirty="0">
                <a:latin typeface="HP001 4 hàng" panose="020B0603050302020204" pitchFamily="34" charset="-93"/>
              </a:rPr>
              <a:t> </a:t>
            </a:r>
            <a:r>
              <a:rPr lang="vi-VN" sz="4800" b="1" dirty="0" err="1">
                <a:latin typeface="HP001 4 hàng" panose="020B0603050302020204" pitchFamily="34" charset="-93"/>
              </a:rPr>
              <a:t>các</a:t>
            </a:r>
            <a:r>
              <a:rPr lang="vi-VN" sz="4800" b="1" dirty="0">
                <a:latin typeface="HP001 4 hàng" panose="020B0603050302020204" pitchFamily="34" charset="-93"/>
              </a:rPr>
              <a:t> câu </a:t>
            </a:r>
            <a:r>
              <a:rPr lang="vi-VN" sz="4800" b="1" dirty="0" err="1">
                <a:latin typeface="HP001 4 hàng" panose="020B0603050302020204" pitchFamily="34" charset="-93"/>
              </a:rPr>
              <a:t>hỏi</a:t>
            </a:r>
            <a:r>
              <a:rPr lang="vi-VN" sz="4800" b="1" dirty="0">
                <a:latin typeface="HP001 4 hàng" panose="020B0603050302020204" pitchFamily="34" charset="-93"/>
              </a:rPr>
              <a:t> sau:</a:t>
            </a: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37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4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3" y="1038463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32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3200" b="1" u="sng" dirty="0">
                <a:latin typeface="HP001 4 hàng" panose="020B0603050302020204" pitchFamily="34" charset="-93"/>
              </a:rPr>
              <a:t>đọc</a:t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01A9FE59-615A-4FBF-9677-E8759341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540223"/>
            <a:ext cx="7646194" cy="14007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4400" b="1" dirty="0" err="1">
                <a:latin typeface="HP001 4 hàng" panose="020B0603050302020204" pitchFamily="34" charset="-93"/>
              </a:rPr>
              <a:t>Vì</a:t>
            </a:r>
            <a:r>
              <a:rPr lang="vi-VN" sz="4400" b="1" dirty="0">
                <a:latin typeface="HP001 4 hàng" panose="020B0603050302020204" pitchFamily="34" charset="-93"/>
              </a:rPr>
              <a:t> sao </a:t>
            </a:r>
            <a:r>
              <a:rPr lang="vi-VN" sz="4400" b="1" dirty="0" err="1">
                <a:latin typeface="HP001 4 hàng" panose="020B0603050302020204" pitchFamily="34" charset="-93"/>
              </a:rPr>
              <a:t>cách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làm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của</a:t>
            </a:r>
            <a:r>
              <a:rPr lang="vi-VN" sz="4400" b="1" dirty="0">
                <a:latin typeface="HP001 4 hàng" panose="020B0603050302020204" pitchFamily="34" charset="-93"/>
              </a:rPr>
              <a:t> cô em </a:t>
            </a:r>
            <a:r>
              <a:rPr lang="vi-VN" sz="4400" b="1" dirty="0" err="1">
                <a:latin typeface="HP001 4 hàng" panose="020B0603050302020204" pitchFamily="34" charset="-93"/>
              </a:rPr>
              <a:t>giúp</a:t>
            </a:r>
            <a:r>
              <a:rPr lang="vi-VN" sz="4400" b="1" dirty="0">
                <a:latin typeface="HP001 4 hàng" panose="020B0603050302020204" pitchFamily="34" charset="-93"/>
              </a:rPr>
              <a:t> cô </a:t>
            </a:r>
            <a:r>
              <a:rPr lang="vi-VN" sz="4400" b="1" dirty="0" err="1">
                <a:latin typeface="HP001 4 hàng" panose="020B0603050302020204" pitchFamily="34" charset="-93"/>
              </a:rPr>
              <a:t>chị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tỉnh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ngộ</a:t>
            </a:r>
            <a:r>
              <a:rPr lang="vi-VN" sz="4400" b="1" dirty="0">
                <a:latin typeface="HP001 4 hàng" panose="020B0603050302020204" pitchFamily="34" charset="-93"/>
              </a:rPr>
              <a:t>?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81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25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65" y="1074658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3200" b="1" dirty="0">
                <a:latin typeface="HP001 4 hàng" panose="020B0603050302020204" pitchFamily="34" charset="-93"/>
              </a:rPr>
              <a:t/>
            </a:r>
            <a:br>
              <a:rPr lang="vi-VN" sz="3200" b="1" dirty="0">
                <a:latin typeface="HP001 4 hàng" panose="020B0603050302020204" pitchFamily="34" charset="-93"/>
              </a:rPr>
            </a:br>
            <a:r>
              <a:rPr lang="vi-VN" sz="3200" b="1" u="sng" dirty="0" err="1">
                <a:latin typeface="HP001 4 hàng" panose="020B0603050302020204" pitchFamily="34" charset="-93"/>
              </a:rPr>
              <a:t>Tập</a:t>
            </a:r>
            <a:r>
              <a:rPr lang="vi-VN" sz="3200" b="1" u="sng" dirty="0">
                <a:latin typeface="HP001 4 hàng" panose="020B0603050302020204" pitchFamily="34" charset="-93"/>
              </a:rPr>
              <a:t> </a:t>
            </a:r>
            <a:r>
              <a:rPr lang="vi-VN" sz="3200" b="1" u="sng" dirty="0" err="1">
                <a:latin typeface="HP001 4 hàng" panose="020B0603050302020204" pitchFamily="34" charset="-93"/>
              </a:rPr>
              <a:t>đọc</a:t>
            </a:r>
            <a:r>
              <a:rPr lang="vi-VN" sz="3200" b="1" u="sng" dirty="0">
                <a:latin typeface="HP001 4 hàng" panose="020B0603050302020204" pitchFamily="34" charset="-93"/>
              </a:rPr>
              <a:t/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Chị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em tôi</a:t>
            </a: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01A9FE59-615A-4FBF-9677-E8759341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86" y="2276268"/>
            <a:ext cx="8463915" cy="86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b="1" dirty="0">
                <a:latin typeface="HP001 4 hàng" panose="020B0603050302020204" pitchFamily="34" charset="-93"/>
              </a:rPr>
              <a:t>Cô </a:t>
            </a:r>
            <a:r>
              <a:rPr lang="vi-VN" sz="4400" b="1" dirty="0" err="1">
                <a:latin typeface="HP001 4 hàng" panose="020B0603050302020204" pitchFamily="34" charset="-93"/>
              </a:rPr>
              <a:t>chị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đã</a:t>
            </a:r>
            <a:r>
              <a:rPr lang="vi-VN" sz="4400" b="1" dirty="0">
                <a:latin typeface="HP001 4 hàng" panose="020B0603050302020204" pitchFamily="34" charset="-93"/>
              </a:rPr>
              <a:t> thay </a:t>
            </a:r>
            <a:r>
              <a:rPr lang="vi-VN" sz="4400" b="1" dirty="0" err="1">
                <a:latin typeface="HP001 4 hàng" panose="020B0603050302020204" pitchFamily="34" charset="-93"/>
              </a:rPr>
              <a:t>đổi</a:t>
            </a:r>
            <a:r>
              <a:rPr lang="vi-VN" sz="4400" b="1" dirty="0">
                <a:latin typeface="HP001 4 hàng" panose="020B0603050302020204" pitchFamily="34" charset="-93"/>
              </a:rPr>
              <a:t> như </a:t>
            </a:r>
            <a:r>
              <a:rPr lang="vi-VN" sz="4400" b="1" dirty="0" err="1">
                <a:latin typeface="HP001 4 hàng" panose="020B0603050302020204" pitchFamily="34" charset="-93"/>
              </a:rPr>
              <a:t>thế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nào</a:t>
            </a:r>
            <a:r>
              <a:rPr lang="vi-VN" sz="4400" b="1" dirty="0">
                <a:latin typeface="HP001 4 hàng" panose="020B0603050302020204" pitchFamily="34" charset="-93"/>
              </a:rPr>
              <a:t>?</a:t>
            </a: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11" y="246904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ỗ dành sẵn cho Nội dung 4">
            <a:extLst>
              <a:ext uri="{FF2B5EF4-FFF2-40B4-BE49-F238E27FC236}">
                <a16:creationId xmlns="" xmlns:a16="http://schemas.microsoft.com/office/drawing/2014/main" id="{01A9FE59-615A-4FBF-9677-E8759341C08E}"/>
              </a:ext>
            </a:extLst>
          </p:cNvPr>
          <p:cNvSpPr txBox="1">
            <a:spLocks/>
          </p:cNvSpPr>
          <p:nvPr/>
        </p:nvSpPr>
        <p:spPr>
          <a:xfrm>
            <a:off x="1218027" y="4016275"/>
            <a:ext cx="6338901" cy="866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Cô chị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bao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giờ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nói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dối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nữa</a:t>
            </a:r>
            <a:endParaRPr lang="vi-VN" sz="4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1702" y="4347620"/>
            <a:ext cx="786325" cy="180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615678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800" b="1" u="sng" dirty="0">
                <a:latin typeface="HP001 4 hàng" panose="020B0603050302020204" pitchFamily="34" charset="-93"/>
              </a:rPr>
              <a:t>đọc</a:t>
            </a:r>
            <a:br>
              <a:rPr lang="vi-VN" sz="2800" b="1" u="sng" dirty="0">
                <a:latin typeface="HP001 4 hàng" panose="020B0603050302020204" pitchFamily="34" charset="-93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14065F0B-ED5B-45DE-8DEF-64E7FA52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601" y="3335656"/>
            <a:ext cx="6924199" cy="2842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5000" b="1" dirty="0">
                <a:latin typeface="HP001 4 hàng" panose="020B0603050302020204" pitchFamily="34" charset="-93"/>
              </a:rPr>
              <a:t>Câu </a:t>
            </a:r>
            <a:r>
              <a:rPr lang="vi-VN" sz="5000" b="1" dirty="0" err="1">
                <a:latin typeface="HP001 4 hàng" panose="020B0603050302020204" pitchFamily="34" charset="-93"/>
              </a:rPr>
              <a:t>chuyện</a:t>
            </a:r>
            <a:r>
              <a:rPr lang="vi-VN" sz="5000" b="1" dirty="0">
                <a:latin typeface="HP001 4 hàng" panose="020B0603050302020204" pitchFamily="34" charset="-93"/>
              </a:rPr>
              <a:t> </a:t>
            </a:r>
            <a:r>
              <a:rPr lang="vi-VN" sz="5000" b="1" dirty="0" err="1">
                <a:latin typeface="HP001 4 hàng" panose="020B0603050302020204" pitchFamily="34" charset="-93"/>
              </a:rPr>
              <a:t>muốn</a:t>
            </a:r>
            <a:r>
              <a:rPr lang="vi-VN" sz="5000" b="1" dirty="0">
                <a:latin typeface="HP001 4 hàng" panose="020B0603050302020204" pitchFamily="34" charset="-93"/>
              </a:rPr>
              <a:t> </a:t>
            </a:r>
            <a:r>
              <a:rPr lang="vi-VN" sz="5000" b="1" dirty="0" err="1">
                <a:latin typeface="HP001 4 hàng" panose="020B0603050302020204" pitchFamily="34" charset="-93"/>
              </a:rPr>
              <a:t>nói</a:t>
            </a:r>
            <a:r>
              <a:rPr lang="vi-VN" sz="5000" b="1" dirty="0">
                <a:latin typeface="HP001 4 hàng" panose="020B0603050302020204" pitchFamily="34" charset="-93"/>
              </a:rPr>
              <a:t> </a:t>
            </a:r>
            <a:r>
              <a:rPr lang="vi-VN" sz="5000" b="1" dirty="0" err="1">
                <a:latin typeface="HP001 4 hàng" panose="020B0603050302020204" pitchFamily="34" charset="-93"/>
              </a:rPr>
              <a:t>với</a:t>
            </a:r>
            <a:r>
              <a:rPr lang="vi-VN" sz="5000" b="1" dirty="0">
                <a:latin typeface="HP001 4 hàng" panose="020B0603050302020204" pitchFamily="34" charset="-93"/>
              </a:rPr>
              <a:t> </a:t>
            </a:r>
            <a:r>
              <a:rPr lang="vi-VN" sz="5000" b="1" dirty="0" err="1">
                <a:latin typeface="HP001 4 hàng" panose="020B0603050302020204" pitchFamily="34" charset="-93"/>
              </a:rPr>
              <a:t>các</a:t>
            </a:r>
            <a:r>
              <a:rPr lang="vi-VN" sz="5000" b="1" dirty="0">
                <a:latin typeface="HP001 4 hàng" panose="020B0603050302020204" pitchFamily="34" charset="-93"/>
              </a:rPr>
              <a:t> em </a:t>
            </a:r>
            <a:r>
              <a:rPr lang="vi-VN" sz="5000" b="1" dirty="0" err="1">
                <a:latin typeface="HP001 4 hàng" panose="020B0603050302020204" pitchFamily="34" charset="-93"/>
              </a:rPr>
              <a:t>điều</a:t>
            </a:r>
            <a:r>
              <a:rPr lang="vi-VN" sz="5000" b="1" dirty="0">
                <a:latin typeface="HP001 4 hàng" panose="020B0603050302020204" pitchFamily="34" charset="-93"/>
              </a:rPr>
              <a:t> </a:t>
            </a:r>
            <a:r>
              <a:rPr lang="vi-VN" sz="5000" b="1" dirty="0" err="1">
                <a:latin typeface="HP001 4 hàng" panose="020B0603050302020204" pitchFamily="34" charset="-93"/>
              </a:rPr>
              <a:t>gì</a:t>
            </a:r>
            <a:r>
              <a:rPr lang="vi-VN" sz="5000" b="1" dirty="0">
                <a:latin typeface="HP001 4 hàng" panose="020B0603050302020204" pitchFamily="34" charset="-93"/>
              </a:rPr>
              <a:t>?</a:t>
            </a:r>
          </a:p>
        </p:txBody>
      </p:sp>
      <p:pic>
        <p:nvPicPr>
          <p:cNvPr id="5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1191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3708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800" b="1" u="sng" dirty="0">
                <a:latin typeface="HP001 4 hàng" panose="020B0603050302020204" pitchFamily="34" charset="-93"/>
              </a:rPr>
              <a:t>đọc</a:t>
            </a:r>
            <a:br>
              <a:rPr lang="vi-VN" sz="2800" b="1" u="sng" dirty="0">
                <a:latin typeface="HP001 4 hàng" panose="020B0603050302020204" pitchFamily="34" charset="-93"/>
              </a:rPr>
            </a:b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927AB9BF-8A3F-405F-BC58-392C9E84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7564"/>
            <a:ext cx="7886700" cy="44824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endParaRPr lang="en-US" sz="4400" b="1" u="sng" dirty="0" smtClean="0">
              <a:solidFill>
                <a:srgbClr val="FF0000"/>
              </a:solidFill>
              <a:latin typeface="HP001 4 hàng" panose="020B0603050302020204" pitchFamily="34" charset="-93"/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4400" b="1" u="sng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Ý </a:t>
            </a:r>
            <a:r>
              <a:rPr lang="en-US" sz="4400" b="1" u="sng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chính</a:t>
            </a:r>
            <a:r>
              <a:rPr lang="en-US" sz="4400" b="1" u="sng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:</a:t>
            </a:r>
            <a:r>
              <a:rPr lang="vi-VN" sz="4400" b="1" dirty="0" smtClean="0">
                <a:latin typeface="HP001 4 hàng" panose="020B0603050302020204" pitchFamily="34" charset="-93"/>
              </a:rPr>
              <a:t>Câu </a:t>
            </a:r>
            <a:r>
              <a:rPr lang="vi-VN" sz="4400" b="1" dirty="0">
                <a:latin typeface="HP001 4 hàng" panose="020B0603050302020204" pitchFamily="34" charset="-93"/>
              </a:rPr>
              <a:t>chuyện khuyên chúng ta không nên nói dối. </a:t>
            </a:r>
            <a:r>
              <a:rPr lang="vi-VN" sz="4400" b="1" dirty="0" err="1">
                <a:latin typeface="HP001 4 hàng" panose="020B0603050302020204" pitchFamily="34" charset="-93"/>
              </a:rPr>
              <a:t>Nói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dối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là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một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đức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tính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xấu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làm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mất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lòng</a:t>
            </a:r>
            <a:r>
              <a:rPr lang="vi-VN" sz="4400" b="1" dirty="0">
                <a:latin typeface="HP001 4 hàng" panose="020B0603050302020204" pitchFamily="34" charset="-93"/>
              </a:rPr>
              <a:t> tin, </a:t>
            </a:r>
            <a:r>
              <a:rPr lang="vi-VN" sz="4400" b="1" dirty="0" err="1">
                <a:latin typeface="HP001 4 hàng" panose="020B0603050302020204" pitchFamily="34" charset="-93"/>
              </a:rPr>
              <a:t>lòng</a:t>
            </a:r>
            <a:r>
              <a:rPr lang="vi-VN" sz="4400" b="1" dirty="0">
                <a:latin typeface="HP001 4 hàng" panose="020B0603050302020204" pitchFamily="34" charset="-93"/>
              </a:rPr>
              <a:t> tôn </a:t>
            </a:r>
            <a:r>
              <a:rPr lang="vi-VN" sz="4400" b="1" dirty="0" err="1">
                <a:latin typeface="HP001 4 hàng" panose="020B0603050302020204" pitchFamily="34" charset="-93"/>
              </a:rPr>
              <a:t>trọng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của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mọi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người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đối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với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mình</a:t>
            </a:r>
            <a:r>
              <a:rPr lang="vi-VN" sz="4400" b="1" dirty="0">
                <a:latin typeface="HP001 4 hàng" panose="020B0603050302020204" pitchFamily="34" charset="-93"/>
              </a:rPr>
              <a:t>.</a:t>
            </a:r>
          </a:p>
        </p:txBody>
      </p:sp>
      <p:pic>
        <p:nvPicPr>
          <p:cNvPr id="5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92903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5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CDA0DE4-7328-4FE1-902A-14A5AA722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3886200"/>
            <a:ext cx="924878" cy="9248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3489891-5C99-4F16-9E20-C1E59248A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01" y="3886200"/>
            <a:ext cx="924878" cy="924878"/>
          </a:xfrm>
          <a:prstGeom prst="rect">
            <a:avLst/>
          </a:prstGeom>
        </p:spPr>
      </p:pic>
      <p:pic>
        <p:nvPicPr>
          <p:cNvPr id="6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" y="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6198" y="2034863"/>
            <a:ext cx="5911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101"/>
            <a:ext cx="7886700" cy="378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4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400" b="1" u="sng" dirty="0">
                <a:latin typeface="HP001 4 hàng" panose="020B0603050302020204" pitchFamily="34" charset="-93"/>
              </a:rPr>
              <a:t>đọc</a:t>
            </a:r>
            <a:br>
              <a:rPr lang="vi-VN" sz="2400" b="1" u="sng" dirty="0">
                <a:latin typeface="HP001 4 hàng" panose="020B0603050302020204" pitchFamily="34" charset="-93"/>
              </a:rPr>
            </a:b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01A9FE59-615A-4FBF-9677-E8759341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5" y="1423036"/>
            <a:ext cx="8279130" cy="38026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vi-VN" sz="2400" dirty="0">
                <a:latin typeface="+mj-lt"/>
              </a:rPr>
              <a:t>      Hai </a:t>
            </a:r>
            <a:r>
              <a:rPr lang="vi-VN" sz="2400" dirty="0" err="1">
                <a:latin typeface="+mj-lt"/>
              </a:rPr>
              <a:t>chị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, tôi </a:t>
            </a:r>
            <a:r>
              <a:rPr lang="vi-VN" sz="2400" dirty="0" err="1">
                <a:latin typeface="+mj-lt"/>
              </a:rPr>
              <a:t>mắng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gái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dám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dối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bỏ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đi chơi, không </a:t>
            </a:r>
            <a:r>
              <a:rPr lang="vi-VN" sz="2400" dirty="0" err="1">
                <a:latin typeface="+mj-lt"/>
              </a:rPr>
              <a:t>chịu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. Nhưng </a:t>
            </a:r>
            <a:r>
              <a:rPr lang="vi-VN" sz="2400" dirty="0" err="1">
                <a:latin typeface="+mj-lt"/>
              </a:rPr>
              <a:t>đáp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tôi, </a:t>
            </a: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thủng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thẳng</a:t>
            </a:r>
            <a:r>
              <a:rPr lang="vi-VN" sz="2400" dirty="0">
                <a:latin typeface="+mj-lt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400" dirty="0">
                <a:latin typeface="+mj-lt"/>
              </a:rPr>
              <a:t>Em đi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nghệ</a:t>
            </a:r>
            <a:r>
              <a:rPr lang="vi-VN" sz="24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400" dirty="0" err="1">
                <a:latin typeface="+mj-lt"/>
              </a:rPr>
              <a:t>Mày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nghệ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rạp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à?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cười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ngây thơ: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400" dirty="0" err="1">
                <a:latin typeface="+mj-lt"/>
              </a:rPr>
              <a:t>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cũng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sao? </a:t>
            </a:r>
            <a:r>
              <a:rPr lang="vi-VN" sz="2400" dirty="0" err="1">
                <a:latin typeface="+mj-lt"/>
              </a:rPr>
              <a:t>Hồi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bảo</a:t>
            </a:r>
            <a:r>
              <a:rPr lang="vi-VN" sz="2400" dirty="0">
                <a:latin typeface="+mj-lt"/>
              </a:rPr>
              <a:t> đi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2400" dirty="0">
                <a:latin typeface="+mj-lt"/>
              </a:rPr>
              <a:t>   Tôi </a:t>
            </a:r>
            <a:r>
              <a:rPr lang="vi-VN" sz="2400" dirty="0" err="1">
                <a:latin typeface="+mj-lt"/>
              </a:rPr>
              <a:t>sững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sờ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đứng</a:t>
            </a:r>
            <a:r>
              <a:rPr lang="vi-VN" sz="2400" dirty="0">
                <a:latin typeface="+mj-lt"/>
              </a:rPr>
              <a:t> im như </a:t>
            </a:r>
            <a:r>
              <a:rPr lang="vi-VN" sz="2400" dirty="0" err="1">
                <a:latin typeface="+mj-lt"/>
              </a:rPr>
              <a:t>phỗng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Ngước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nhìn</a:t>
            </a:r>
            <a:r>
              <a:rPr lang="vi-VN" sz="2400" dirty="0">
                <a:latin typeface="+mj-lt"/>
              </a:rPr>
              <a:t> ba, tôi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cuồng</a:t>
            </a:r>
            <a:r>
              <a:rPr lang="vi-VN" sz="2400" dirty="0">
                <a:latin typeface="+mj-lt"/>
              </a:rPr>
              <a:t> phong. Nhưng ba tôi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buồn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bảo</a:t>
            </a:r>
            <a:r>
              <a:rPr lang="vi-VN" sz="2400" dirty="0"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2400" dirty="0">
                <a:latin typeface="+mj-lt"/>
              </a:rPr>
              <a:t>-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con </a:t>
            </a:r>
            <a:r>
              <a:rPr lang="vi-VN" sz="2400" dirty="0" err="1">
                <a:latin typeface="+mj-lt"/>
              </a:rPr>
              <a:t>ráng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bảo</a:t>
            </a:r>
            <a:r>
              <a:rPr lang="vi-VN" sz="2400" dirty="0">
                <a:latin typeface="+mj-lt"/>
              </a:rPr>
              <a:t> ban nhau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cho nên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="" xmlns:a16="http://schemas.microsoft.com/office/drawing/2014/main" id="{0B611295-A56B-4443-BDB9-3F479C90ACD0}"/>
              </a:ext>
            </a:extLst>
          </p:cNvPr>
          <p:cNvCxnSpPr>
            <a:cxnSpLocks/>
          </p:cNvCxnSpPr>
          <p:nvPr/>
        </p:nvCxnSpPr>
        <p:spPr>
          <a:xfrm>
            <a:off x="7458075" y="2336006"/>
            <a:ext cx="952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D5A00D8F-6D71-4CB2-9D88-B18AB0699134}"/>
              </a:ext>
            </a:extLst>
          </p:cNvPr>
          <p:cNvCxnSpPr>
            <a:cxnSpLocks/>
          </p:cNvCxnSpPr>
          <p:nvPr/>
        </p:nvCxnSpPr>
        <p:spPr>
          <a:xfrm>
            <a:off x="2309217" y="2752725"/>
            <a:ext cx="15103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1B850189-30E6-4311-8804-831E8505E657}"/>
              </a:ext>
            </a:extLst>
          </p:cNvPr>
          <p:cNvCxnSpPr>
            <a:cxnSpLocks/>
          </p:cNvCxnSpPr>
          <p:nvPr/>
        </p:nvCxnSpPr>
        <p:spPr>
          <a:xfrm>
            <a:off x="1086446" y="6036468"/>
            <a:ext cx="15805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="" xmlns:a16="http://schemas.microsoft.com/office/drawing/2014/main" id="{FCF5C532-58E2-4433-867E-130A11190D28}"/>
              </a:ext>
            </a:extLst>
          </p:cNvPr>
          <p:cNvCxnSpPr>
            <a:cxnSpLocks/>
          </p:cNvCxnSpPr>
          <p:nvPr/>
        </p:nvCxnSpPr>
        <p:spPr>
          <a:xfrm>
            <a:off x="1635323" y="4498181"/>
            <a:ext cx="803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="" xmlns:a16="http://schemas.microsoft.com/office/drawing/2014/main" id="{5078DFAB-2D15-499E-992E-9F71DAD0DC5E}"/>
              </a:ext>
            </a:extLst>
          </p:cNvPr>
          <p:cNvCxnSpPr>
            <a:cxnSpLocks/>
          </p:cNvCxnSpPr>
          <p:nvPr/>
        </p:nvCxnSpPr>
        <p:spPr>
          <a:xfrm>
            <a:off x="3064371" y="5595938"/>
            <a:ext cx="17362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0B11932A-517A-4CD5-A420-00CE5521A973}"/>
              </a:ext>
            </a:extLst>
          </p:cNvPr>
          <p:cNvCxnSpPr>
            <a:cxnSpLocks/>
          </p:cNvCxnSpPr>
          <p:nvPr/>
        </p:nvCxnSpPr>
        <p:spPr>
          <a:xfrm>
            <a:off x="1234975" y="5595938"/>
            <a:ext cx="94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6" y="9476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CDA0DE4-7328-4FE1-902A-14A5AA722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3886200"/>
            <a:ext cx="924878" cy="9248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3489891-5C99-4F16-9E20-C1E59248A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01" y="3886200"/>
            <a:ext cx="924878" cy="924878"/>
          </a:xfrm>
          <a:prstGeom prst="rect">
            <a:avLst/>
          </a:prstGeom>
        </p:spPr>
      </p:pic>
      <p:pic>
        <p:nvPicPr>
          <p:cNvPr id="6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" y="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20" y="2112135"/>
            <a:ext cx="8577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/66 SGK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5F1BE6A-2088-4696-B413-5FADEDD2A2F3}"/>
              </a:ext>
            </a:extLst>
          </p:cNvPr>
          <p:cNvSpPr txBox="1"/>
          <p:nvPr/>
        </p:nvSpPr>
        <p:spPr>
          <a:xfrm>
            <a:off x="0" y="15936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latin typeface="HP001 4 hàng" panose="020B0603050302020204" pitchFamily="34" charset="-93"/>
              </a:rPr>
              <a:t>Kính</a:t>
            </a:r>
            <a:r>
              <a:rPr lang="vi-VN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 err="1">
                <a:latin typeface="HP001 4 hàng" panose="020B0603050302020204" pitchFamily="34" charset="-93"/>
              </a:rPr>
              <a:t>chúc</a:t>
            </a:r>
            <a:r>
              <a:rPr lang="vi-VN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 err="1">
                <a:latin typeface="HP001 4 hàng" panose="020B0603050302020204" pitchFamily="34" charset="-93"/>
              </a:rPr>
              <a:t>quý</a:t>
            </a:r>
            <a:r>
              <a:rPr lang="vi-VN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 err="1">
                <a:latin typeface="HP001 4 hàng" panose="020B0603050302020204" pitchFamily="34" charset="-93"/>
              </a:rPr>
              <a:t>thầy</a:t>
            </a:r>
            <a:r>
              <a:rPr lang="vi-VN" sz="3200" b="1" dirty="0">
                <a:latin typeface="HP001 4 hàng" panose="020B0603050302020204" pitchFamily="34" charset="-93"/>
              </a:rPr>
              <a:t> cô </a:t>
            </a:r>
            <a:r>
              <a:rPr lang="vi-VN" sz="3200" b="1" dirty="0" err="1">
                <a:latin typeface="HP001 4 hàng" panose="020B0603050302020204" pitchFamily="34" charset="-93"/>
              </a:rPr>
              <a:t>và</a:t>
            </a:r>
            <a:r>
              <a:rPr lang="vi-VN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 err="1">
                <a:latin typeface="HP001 4 hàng" panose="020B0603050302020204" pitchFamily="34" charset="-93"/>
              </a:rPr>
              <a:t>các</a:t>
            </a:r>
            <a:r>
              <a:rPr lang="vi-VN" sz="3200" b="1" dirty="0">
                <a:latin typeface="HP001 4 hàng" panose="020B0603050302020204" pitchFamily="34" charset="-93"/>
              </a:rPr>
              <a:t> em </a:t>
            </a:r>
            <a:r>
              <a:rPr lang="vi-VN" sz="3200" b="1" dirty="0" err="1">
                <a:latin typeface="HP001 4 hàng" panose="020B0603050302020204" pitchFamily="34" charset="-93"/>
              </a:rPr>
              <a:t>nhiều</a:t>
            </a:r>
            <a:r>
              <a:rPr lang="vi-VN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 err="1">
                <a:latin typeface="HP001 4 hàng" panose="020B0603050302020204" pitchFamily="34" charset="-93"/>
              </a:rPr>
              <a:t>sức</a:t>
            </a:r>
            <a:r>
              <a:rPr lang="vi-VN" sz="3200" b="1" dirty="0">
                <a:latin typeface="HP001 4 hàng" panose="020B0603050302020204" pitchFamily="34" charset="-93"/>
              </a:rPr>
              <a:t> </a:t>
            </a:r>
            <a:r>
              <a:rPr lang="vi-VN" sz="3200" b="1" dirty="0" err="1">
                <a:latin typeface="HP001 4 hàng" panose="020B0603050302020204" pitchFamily="34" charset="-93"/>
              </a:rPr>
              <a:t>khỏe</a:t>
            </a:r>
            <a:r>
              <a:rPr lang="vi-VN" sz="3200" b="1" dirty="0">
                <a:latin typeface="HP001 4 hàng" panose="020B0603050302020204" pitchFamily="34" charset="-93"/>
              </a:rPr>
              <a:t>!</a:t>
            </a:r>
          </a:p>
        </p:txBody>
      </p:sp>
      <p:pic>
        <p:nvPicPr>
          <p:cNvPr id="10" name="Chỗ dành sẵn cho Nội dung 9">
            <a:extLst>
              <a:ext uri="{FF2B5EF4-FFF2-40B4-BE49-F238E27FC236}">
                <a16:creationId xmlns="" xmlns:a16="http://schemas.microsoft.com/office/drawing/2014/main" id="{91494B69-14F9-46B8-8A0F-F642A8D2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4" y="2079221"/>
            <a:ext cx="8448675" cy="4778779"/>
          </a:xfrm>
        </p:spPr>
      </p:pic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" y="130612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FE8C31F-8541-4589-B447-13EB115C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" y="3874293"/>
            <a:ext cx="2536508" cy="2764632"/>
          </a:xfrm>
          <a:prstGeom prst="rect">
            <a:avLst/>
          </a:prstGeom>
        </p:spPr>
      </p:pic>
      <p:sp>
        <p:nvSpPr>
          <p:cNvPr id="6" name="Bong bóng Ý nghĩ: Hình đám mây 5">
            <a:extLst>
              <a:ext uri="{FF2B5EF4-FFF2-40B4-BE49-F238E27FC236}">
                <a16:creationId xmlns="" xmlns:a16="http://schemas.microsoft.com/office/drawing/2014/main" id="{2EA6F4E1-1546-4D25-8997-25E5BB1C61A1}"/>
              </a:ext>
            </a:extLst>
          </p:cNvPr>
          <p:cNvSpPr/>
          <p:nvPr/>
        </p:nvSpPr>
        <p:spPr>
          <a:xfrm>
            <a:off x="1533525" y="114296"/>
            <a:ext cx="7610476" cy="3759997"/>
          </a:xfrm>
          <a:prstGeom prst="cloudCallout">
            <a:avLst>
              <a:gd name="adj1" fmla="val -37892"/>
              <a:gd name="adj2" fmla="val 58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25" b="1" dirty="0">
              <a:latin typeface="HP001 4 hàng" panose="020B0603050302020204" pitchFamily="34" charset="-93"/>
            </a:endParaRPr>
          </a:p>
          <a:p>
            <a:pPr algn="ctr"/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Đọc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đoạn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1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và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trả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lời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câu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hỏi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: An –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đrây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– ca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đã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làm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gì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trên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đường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đi mua </a:t>
            </a:r>
            <a:r>
              <a:rPr lang="vi-VN" sz="36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thuốc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cho ông?</a:t>
            </a:r>
          </a:p>
        </p:txBody>
      </p:sp>
    </p:spTree>
    <p:extLst>
      <p:ext uri="{BB962C8B-B14F-4D97-AF65-F5344CB8AC3E}">
        <p14:creationId xmlns:p14="http://schemas.microsoft.com/office/powerpoint/2010/main" val="342634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FE8C31F-8541-4589-B447-13EB115C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3" y="3693321"/>
            <a:ext cx="2443630" cy="2764632"/>
          </a:xfrm>
          <a:prstGeom prst="rect">
            <a:avLst/>
          </a:prstGeom>
        </p:spPr>
      </p:pic>
      <p:sp>
        <p:nvSpPr>
          <p:cNvPr id="6" name="Bong bóng Ý nghĩ: Hình đám mây 5">
            <a:extLst>
              <a:ext uri="{FF2B5EF4-FFF2-40B4-BE49-F238E27FC236}">
                <a16:creationId xmlns="" xmlns:a16="http://schemas.microsoft.com/office/drawing/2014/main" id="{2EA6F4E1-1546-4D25-8997-25E5BB1C61A1}"/>
              </a:ext>
            </a:extLst>
          </p:cNvPr>
          <p:cNvSpPr/>
          <p:nvPr/>
        </p:nvSpPr>
        <p:spPr>
          <a:xfrm>
            <a:off x="1596980" y="323846"/>
            <a:ext cx="7218411" cy="3581404"/>
          </a:xfrm>
          <a:prstGeom prst="cloudCallout">
            <a:avLst>
              <a:gd name="adj1" fmla="val -36869"/>
              <a:gd name="adj2" fmla="val 565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25" b="1" dirty="0">
              <a:latin typeface="HP001 4 hàng" panose="020B0603050302020204" pitchFamily="34" charset="-93"/>
            </a:endParaRPr>
          </a:p>
          <a:p>
            <a:pPr algn="ctr"/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Đọc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đoạn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2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và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trả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lời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câu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hỏi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: An –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đrây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– ca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là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một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cậu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bé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như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thế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</a:t>
            </a:r>
            <a:r>
              <a:rPr lang="vi-VN" sz="3800" b="1" dirty="0" err="1">
                <a:solidFill>
                  <a:schemeClr val="tx1"/>
                </a:solidFill>
                <a:latin typeface="HP001 4 hàng" panose="020B0603050302020204" pitchFamily="34" charset="-93"/>
              </a:rPr>
              <a:t>nào</a:t>
            </a:r>
            <a:r>
              <a:rPr lang="vi-VN" sz="38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?</a:t>
            </a:r>
          </a:p>
        </p:txBody>
      </p:sp>
      <p:pic>
        <p:nvPicPr>
          <p:cNvPr id="4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91293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2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68227BF-D616-4826-842F-E79145858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0" y="398622"/>
            <a:ext cx="8133000" cy="6060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AF06D9-02C3-46C3-AF73-8A4AA5FF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675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vi-VN" sz="6000" b="1" u="sng" dirty="0" err="1">
                <a:latin typeface="HP001 4 hàng" panose="020B0603050302020204" pitchFamily="34" charset="-93"/>
              </a:rPr>
              <a:t>Tập</a:t>
            </a:r>
            <a:r>
              <a:rPr lang="vi-VN" sz="6000" b="1" u="sng" dirty="0">
                <a:latin typeface="HP001 4 hàng" panose="020B0603050302020204" pitchFamily="34" charset="-93"/>
              </a:rPr>
              <a:t> </a:t>
            </a:r>
            <a:r>
              <a:rPr lang="vi-VN" sz="6000" b="1" u="sng" dirty="0" err="1">
                <a:latin typeface="HP001 4 hàng" panose="020B0603050302020204" pitchFamily="34" charset="-93"/>
              </a:rPr>
              <a:t>đọc</a:t>
            </a:r>
            <a:endParaRPr lang="vi-VN" sz="6000" b="1" u="sng" dirty="0">
              <a:latin typeface="HP001 4 hàng" panose="020B0603050302020204" pitchFamily="34" charset="-93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2D9D5D0-71BC-40B1-9934-B726B8A3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71027"/>
            <a:ext cx="7886700" cy="1920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80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Chị</a:t>
            </a:r>
            <a:r>
              <a:rPr lang="vi-VN" sz="80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em tôi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201BA0EC-7202-4EA3-A035-B55AA2382833}"/>
              </a:ext>
            </a:extLst>
          </p:cNvPr>
          <p:cNvSpPr txBox="1"/>
          <p:nvPr/>
        </p:nvSpPr>
        <p:spPr>
          <a:xfrm>
            <a:off x="4042410" y="4534913"/>
            <a:ext cx="405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latin typeface="HP001 4 hàng" panose="020B0603050302020204" pitchFamily="34" charset="-93"/>
              </a:rPr>
              <a:t>Theo Liên Hương</a:t>
            </a:r>
          </a:p>
        </p:txBody>
      </p:sp>
      <p:pic>
        <p:nvPicPr>
          <p:cNvPr id="5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4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03031"/>
            <a:ext cx="8899301" cy="6754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1832" y="2318197"/>
            <a:ext cx="5563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8473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dirty="0">
                <a:latin typeface="HP001 4 hàng" panose="020B0603050302020204" pitchFamily="34" charset="-93"/>
              </a:rPr>
              <a:t/>
            </a:r>
            <a:br>
              <a:rPr lang="vi-VN" sz="2800" b="1" dirty="0">
                <a:latin typeface="HP001 4 hàng" panose="020B0603050302020204" pitchFamily="34" charset="-93"/>
              </a:rPr>
            </a:br>
            <a:r>
              <a:rPr lang="vi-VN" sz="2800" b="1" u="sng" dirty="0" err="1">
                <a:latin typeface="HP001 4 hàng" panose="020B0603050302020204" pitchFamily="34" charset="-93"/>
              </a:rPr>
              <a:t>Tập</a:t>
            </a:r>
            <a:r>
              <a:rPr lang="vi-VN" sz="2800" b="1" u="sng" dirty="0">
                <a:latin typeface="HP001 4 hàng" panose="020B0603050302020204" pitchFamily="34" charset="-93"/>
              </a:rPr>
              <a:t> </a:t>
            </a:r>
            <a:r>
              <a:rPr lang="vi-VN" sz="2800" b="1" u="sng" dirty="0" err="1">
                <a:latin typeface="HP001 4 hàng" panose="020B0603050302020204" pitchFamily="34" charset="-93"/>
              </a:rPr>
              <a:t>đọc</a:t>
            </a:r>
            <a:r>
              <a:rPr lang="vi-VN" sz="2400" b="1" u="sng" dirty="0">
                <a:latin typeface="HP001 4 hàng" panose="020B0603050302020204" pitchFamily="34" charset="-93"/>
              </a:rPr>
              <a:t/>
            </a:r>
            <a:br>
              <a:rPr lang="vi-VN" sz="2400" b="1" u="sng" dirty="0">
                <a:latin typeface="HP001 4 hàng" panose="020B0603050302020204" pitchFamily="34" charset="-93"/>
              </a:rPr>
            </a:b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Chị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em tôi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5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17668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ỗ dành sẵn cho Nội dung 2">
            <a:extLst>
              <a:ext uri="{FF2B5EF4-FFF2-40B4-BE49-F238E27FC236}">
                <a16:creationId xmlns="" xmlns:a16="http://schemas.microsoft.com/office/drawing/2014/main" id="{AC68EE5C-3096-48CE-A4DB-F996E492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2476023"/>
            <a:ext cx="8296275" cy="36104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4400" b="1" dirty="0" err="1">
                <a:latin typeface="HP001 4 hàng" panose="020B0603050302020204" pitchFamily="34" charset="-93"/>
              </a:rPr>
              <a:t>Bài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tập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đọc</a:t>
            </a:r>
            <a:r>
              <a:rPr lang="vi-VN" sz="4400" b="1" dirty="0">
                <a:latin typeface="HP001 4 hàng" panose="020B0603050302020204" pitchFamily="34" charset="-93"/>
              </a:rPr>
              <a:t> </a:t>
            </a:r>
            <a:r>
              <a:rPr lang="vi-VN" sz="4400" b="1" dirty="0" err="1">
                <a:latin typeface="HP001 4 hàng" panose="020B0603050302020204" pitchFamily="34" charset="-93"/>
              </a:rPr>
              <a:t>gồm</a:t>
            </a:r>
            <a:r>
              <a:rPr lang="vi-VN" sz="4400" b="1" dirty="0">
                <a:latin typeface="HP001 4 hàng" panose="020B0603050302020204" pitchFamily="34" charset="-93"/>
              </a:rPr>
              <a:t> ….. </a:t>
            </a:r>
            <a:r>
              <a:rPr lang="vi-VN" sz="4400" b="1" dirty="0" err="1">
                <a:latin typeface="HP001 4 hàng" panose="020B0603050302020204" pitchFamily="34" charset="-93"/>
              </a:rPr>
              <a:t>đoạn</a:t>
            </a:r>
            <a:r>
              <a:rPr lang="vi-VN" sz="4400" b="1" dirty="0">
                <a:latin typeface="HP001 4 hàng" panose="020B0603050302020204" pitchFamily="34" charset="-93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4000" b="1" dirty="0">
                <a:latin typeface="HP001 4 hàng" panose="020B0603050302020204" pitchFamily="34" charset="-93"/>
              </a:rPr>
              <a:t>- </a:t>
            </a:r>
            <a:r>
              <a:rPr lang="vi-VN" sz="4000" b="1" dirty="0" err="1">
                <a:latin typeface="HP001 4 hàng" panose="020B0603050302020204" pitchFamily="34" charset="-93"/>
              </a:rPr>
              <a:t>Đoạn</a:t>
            </a:r>
            <a:r>
              <a:rPr lang="vi-VN" sz="4000" b="1" dirty="0">
                <a:latin typeface="HP001 4 hàng" panose="020B0603050302020204" pitchFamily="34" charset="-93"/>
              </a:rPr>
              <a:t> 1: </a:t>
            </a:r>
            <a:r>
              <a:rPr lang="vi-VN" sz="4000" b="1" dirty="0" err="1">
                <a:latin typeface="HP001 4 hàng" panose="020B0603050302020204" pitchFamily="34" charset="-93"/>
              </a:rPr>
              <a:t>Từ</a:t>
            </a:r>
            <a:r>
              <a:rPr lang="vi-VN" sz="4000" b="1" dirty="0"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latin typeface="HP001 4 hàng" panose="020B0603050302020204" pitchFamily="34" charset="-93"/>
              </a:rPr>
              <a:t>đầu</a:t>
            </a:r>
            <a:r>
              <a:rPr lang="vi-VN" sz="4000" b="1" dirty="0">
                <a:latin typeface="HP001 4 hàng" panose="020B0603050302020204" pitchFamily="34" charset="-93"/>
              </a:rPr>
              <a:t>….</a:t>
            </a:r>
            <a:r>
              <a:rPr lang="vi-VN" sz="4000" b="1" dirty="0" err="1">
                <a:latin typeface="HP001 4 hàng" panose="020B0603050302020204" pitchFamily="34" charset="-93"/>
              </a:rPr>
              <a:t>tặc</a:t>
            </a:r>
            <a:r>
              <a:rPr lang="vi-VN" sz="4000" b="1" dirty="0"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latin typeface="HP001 4 hàng" panose="020B0603050302020204" pitchFamily="34" charset="-93"/>
              </a:rPr>
              <a:t>lưỡi</a:t>
            </a:r>
            <a:r>
              <a:rPr lang="vi-VN" sz="4000" b="1" dirty="0">
                <a:latin typeface="HP001 4 hàng" panose="020B0603050302020204" pitchFamily="34" charset="-93"/>
              </a:rPr>
              <a:t> cho qua.</a:t>
            </a:r>
          </a:p>
          <a:p>
            <a:pPr>
              <a:buFontTx/>
              <a:buChar char="-"/>
            </a:pPr>
            <a:r>
              <a:rPr lang="vi-VN" sz="4000" b="1" dirty="0"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latin typeface="HP001 4 hàng" panose="020B0603050302020204" pitchFamily="34" charset="-93"/>
              </a:rPr>
              <a:t>Đoạn</a:t>
            </a:r>
            <a:r>
              <a:rPr lang="vi-VN" sz="4000" b="1" dirty="0">
                <a:latin typeface="HP001 4 hàng" panose="020B0603050302020204" pitchFamily="34" charset="-93"/>
              </a:rPr>
              <a:t> 2: </a:t>
            </a:r>
            <a:r>
              <a:rPr lang="vi-VN" sz="4000" b="1" dirty="0" err="1">
                <a:latin typeface="HP001 4 hàng" panose="020B0603050302020204" pitchFamily="34" charset="-93"/>
              </a:rPr>
              <a:t>Tiếp</a:t>
            </a:r>
            <a:r>
              <a:rPr lang="vi-VN" sz="4000" b="1" dirty="0">
                <a:latin typeface="HP001 4 hàng" panose="020B0603050302020204" pitchFamily="34" charset="-93"/>
              </a:rPr>
              <a:t> theo… nên </a:t>
            </a:r>
            <a:r>
              <a:rPr lang="vi-VN" sz="4000" b="1" dirty="0" err="1">
                <a:latin typeface="HP001 4 hàng" panose="020B0603050302020204" pitchFamily="34" charset="-93"/>
              </a:rPr>
              <a:t>người</a:t>
            </a:r>
            <a:r>
              <a:rPr lang="vi-VN" sz="4000" b="1" dirty="0">
                <a:latin typeface="HP001 4 hàng" panose="020B0603050302020204" pitchFamily="34" charset="-93"/>
              </a:rPr>
              <a:t>.</a:t>
            </a:r>
          </a:p>
          <a:p>
            <a:pPr>
              <a:buFontTx/>
              <a:buChar char="-"/>
            </a:pPr>
            <a:r>
              <a:rPr lang="vi-VN" sz="4000" b="1" dirty="0"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latin typeface="HP001 4 hàng" panose="020B0603050302020204" pitchFamily="34" charset="-93"/>
              </a:rPr>
              <a:t>Đoạn</a:t>
            </a:r>
            <a:r>
              <a:rPr lang="vi-VN" sz="4000" b="1" dirty="0">
                <a:latin typeface="HP001 4 hàng" panose="020B0603050302020204" pitchFamily="34" charset="-93"/>
              </a:rPr>
              <a:t> 3: </a:t>
            </a:r>
            <a:r>
              <a:rPr lang="vi-VN" sz="4000" b="1" dirty="0" err="1">
                <a:latin typeface="HP001 4 hàng" panose="020B0603050302020204" pitchFamily="34" charset="-93"/>
              </a:rPr>
              <a:t>Phần</a:t>
            </a:r>
            <a:r>
              <a:rPr lang="vi-VN" sz="4000" b="1" dirty="0"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latin typeface="HP001 4 hàng" panose="020B0603050302020204" pitchFamily="34" charset="-93"/>
              </a:rPr>
              <a:t>còn</a:t>
            </a:r>
            <a:r>
              <a:rPr lang="vi-VN" sz="4000" b="1" dirty="0">
                <a:latin typeface="HP001 4 hàng" panose="020B0603050302020204" pitchFamily="34" charset="-93"/>
              </a:rPr>
              <a:t> </a:t>
            </a:r>
            <a:r>
              <a:rPr lang="vi-VN" sz="4000" b="1" dirty="0" err="1">
                <a:latin typeface="HP001 4 hàng" panose="020B0603050302020204" pitchFamily="34" charset="-93"/>
              </a:rPr>
              <a:t>lại</a:t>
            </a:r>
            <a:r>
              <a:rPr lang="vi-VN" sz="4000" b="1" dirty="0">
                <a:latin typeface="HP001 4 hàng" panose="020B0603050302020204" pitchFamily="34" charset="-93"/>
              </a:rPr>
              <a:t>.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="" xmlns:a16="http://schemas.microsoft.com/office/drawing/2014/main" id="{B603666C-D743-4462-8429-F790A5D69C93}"/>
              </a:ext>
            </a:extLst>
          </p:cNvPr>
          <p:cNvSpPr txBox="1"/>
          <p:nvPr/>
        </p:nvSpPr>
        <p:spPr>
          <a:xfrm>
            <a:off x="4796790" y="2476023"/>
            <a:ext cx="40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2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55A3127-1DB3-4800-88C2-B0E268E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6221"/>
            <a:ext cx="7886700" cy="3738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800" b="1" u="sng" dirty="0" smtClean="0">
                <a:latin typeface="HP001 4 hàng" panose="020B0603050302020204" pitchFamily="34" charset="-93"/>
              </a:rPr>
              <a:t>Tập </a:t>
            </a:r>
            <a:r>
              <a:rPr lang="vi-VN" sz="2800" b="1" u="sng" dirty="0">
                <a:latin typeface="HP001 4 hàng" panose="020B0603050302020204" pitchFamily="34" charset="-93"/>
              </a:rPr>
              <a:t>đọc</a:t>
            </a:r>
            <a:r>
              <a:rPr lang="vi-VN" sz="3200" b="1" u="sng" dirty="0">
                <a:latin typeface="HP001 4 hàng" panose="020B0603050302020204" pitchFamily="34" charset="-93"/>
              </a:rPr>
              <a:t/>
            </a:r>
            <a:br>
              <a:rPr lang="vi-VN" sz="3200" b="1" u="sng" dirty="0">
                <a:latin typeface="HP001 4 hàng" panose="020B0603050302020204" pitchFamily="34" charset="-93"/>
              </a:rPr>
            </a:b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Chị em tôi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graphicFrame>
        <p:nvGraphicFramePr>
          <p:cNvPr id="4" name="Bảng 4">
            <a:extLst>
              <a:ext uri="{FF2B5EF4-FFF2-40B4-BE49-F238E27FC236}">
                <a16:creationId xmlns="" xmlns:a16="http://schemas.microsoft.com/office/drawing/2014/main" id="{2BF49224-2BB6-4983-AA39-43C5FCB28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64366"/>
              </p:ext>
            </p:extLst>
          </p:nvPr>
        </p:nvGraphicFramePr>
        <p:xfrm>
          <a:off x="561975" y="2217333"/>
          <a:ext cx="7696199" cy="40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975">
                  <a:extLst>
                    <a:ext uri="{9D8B030D-6E8A-4147-A177-3AD203B41FA5}">
                      <a16:colId xmlns="" xmlns:a16="http://schemas.microsoft.com/office/drawing/2014/main" val="313818703"/>
                    </a:ext>
                  </a:extLst>
                </a:gridCol>
                <a:gridCol w="3852224">
                  <a:extLst>
                    <a:ext uri="{9D8B030D-6E8A-4147-A177-3AD203B41FA5}">
                      <a16:colId xmlns="" xmlns:a16="http://schemas.microsoft.com/office/drawing/2014/main" val="1245792576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4000" dirty="0" err="1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Luyện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 </a:t>
                      </a:r>
                      <a:r>
                        <a:rPr lang="vi-VN" sz="4000" dirty="0" err="1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đọc</a:t>
                      </a:r>
                      <a:endParaRPr lang="vi-VN" sz="4000" dirty="0">
                        <a:solidFill>
                          <a:srgbClr val="FF0000"/>
                        </a:solidFill>
                        <a:latin typeface="HP001 4 hàng" panose="020B0603050302020204" pitchFamily="34" charset="-93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4000" dirty="0" err="1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Tìm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 </a:t>
                      </a:r>
                      <a:r>
                        <a:rPr lang="vi-VN" sz="4000" dirty="0" err="1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hiểu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 </a:t>
                      </a:r>
                      <a:r>
                        <a:rPr lang="vi-VN" sz="4000" dirty="0" err="1">
                          <a:solidFill>
                            <a:srgbClr val="FF0000"/>
                          </a:solidFill>
                          <a:latin typeface="HP001 4 hàng" panose="020B0603050302020204" pitchFamily="34" charset="-93"/>
                        </a:rPr>
                        <a:t>bài</a:t>
                      </a:r>
                      <a:endParaRPr lang="vi-VN" sz="4000" dirty="0">
                        <a:solidFill>
                          <a:srgbClr val="FF0000"/>
                        </a:solidFill>
                        <a:latin typeface="HP001 4 hàng" panose="020B0603050302020204" pitchFamily="34" charset="-93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5920977"/>
                  </a:ext>
                </a:extLst>
              </a:tr>
              <a:tr h="286625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lang="vi-VN" sz="2700" b="1" dirty="0">
                        <a:latin typeface="HP001 4 hàng" panose="020B0603050302020204" pitchFamily="34" charset="-93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vi-VN" sz="1000" b="1" dirty="0">
                        <a:latin typeface="HP001 4 hàng" panose="020B0603050302020204" pitchFamily="34" charset="-93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6601562"/>
                  </a:ext>
                </a:extLst>
              </a:tr>
            </a:tbl>
          </a:graphicData>
        </a:graphic>
      </p:graphicFrame>
      <p:sp>
        <p:nvSpPr>
          <p:cNvPr id="3" name="Hình Bầu dục 2">
            <a:extLst>
              <a:ext uri="{FF2B5EF4-FFF2-40B4-BE49-F238E27FC236}">
                <a16:creationId xmlns="" xmlns:a16="http://schemas.microsoft.com/office/drawing/2014/main" id="{0464E666-9BED-45BC-B853-E4862E7910CF}"/>
              </a:ext>
            </a:extLst>
          </p:cNvPr>
          <p:cNvSpPr/>
          <p:nvPr/>
        </p:nvSpPr>
        <p:spPr>
          <a:xfrm>
            <a:off x="7361868" y="5779648"/>
            <a:ext cx="822486" cy="374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50" dirty="0">
                <a:solidFill>
                  <a:schemeClr val="tx1"/>
                </a:solidFill>
              </a:rPr>
              <a:t>CT</a:t>
            </a:r>
          </a:p>
        </p:txBody>
      </p:sp>
      <p:sp>
        <p:nvSpPr>
          <p:cNvPr id="6" name="Nút Hành động: Tiến hoặc Tiếp theo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6CCF2530-3120-4402-8385-4F01277B60D1}"/>
              </a:ext>
            </a:extLst>
          </p:cNvPr>
          <p:cNvSpPr/>
          <p:nvPr/>
        </p:nvSpPr>
        <p:spPr>
          <a:xfrm>
            <a:off x="721521" y="5679041"/>
            <a:ext cx="603409" cy="4752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CC9A6069-1EA1-405D-8183-12FB29F9D09C}"/>
              </a:ext>
            </a:extLst>
          </p:cNvPr>
          <p:cNvSpPr/>
          <p:nvPr/>
        </p:nvSpPr>
        <p:spPr>
          <a:xfrm>
            <a:off x="3505200" y="5729344"/>
            <a:ext cx="809627" cy="374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50" dirty="0">
                <a:solidFill>
                  <a:schemeClr val="tx1"/>
                </a:solidFill>
              </a:rPr>
              <a:t>LĐC</a:t>
            </a:r>
          </a:p>
        </p:txBody>
      </p:sp>
      <p:sp>
        <p:nvSpPr>
          <p:cNvPr id="8" name="Nút Hành động: Tiến hoặc Tiếp theo 7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1233B4D5-91C5-4A27-A5CA-584B3981B334}"/>
              </a:ext>
            </a:extLst>
          </p:cNvPr>
          <p:cNvSpPr/>
          <p:nvPr/>
        </p:nvSpPr>
        <p:spPr>
          <a:xfrm>
            <a:off x="8310562" y="4452940"/>
            <a:ext cx="542925" cy="5500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9" name="Picture 2" descr="C:\Users\Admin\Downloads\logo tran binh tt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42973"/>
            <a:ext cx="1205187" cy="12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613</Words>
  <Application>Microsoft Office PowerPoint</Application>
  <PresentationFormat>On-screen Show (4:3)</PresentationFormat>
  <Paragraphs>79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Song</vt:lpstr>
      <vt:lpstr>Arial</vt:lpstr>
      <vt:lpstr>Calibri</vt:lpstr>
      <vt:lpstr>Calibri Light</vt:lpstr>
      <vt:lpstr>HP001 4 hàng</vt:lpstr>
      <vt:lpstr>Times New Roman</vt:lpstr>
      <vt:lpstr>VNI 15 Chops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 Tập đọc Chị em tôi</vt:lpstr>
      <vt:lpstr>Tập đọc Chị em tôi</vt:lpstr>
      <vt:lpstr>Tập đọc Chị em tôi</vt:lpstr>
      <vt:lpstr>Tập đọc Chị em tôi</vt:lpstr>
      <vt:lpstr>PowerPoint Presentation</vt:lpstr>
      <vt:lpstr>PowerPoint Presentation</vt:lpstr>
      <vt:lpstr>Tập đọc Chị em tôi</vt:lpstr>
      <vt:lpstr>Tập đọc Chị em tôi</vt:lpstr>
      <vt:lpstr> Tập đọc Chị em tôi</vt:lpstr>
      <vt:lpstr>Tập đọc Chị em tôi</vt:lpstr>
      <vt:lpstr>PowerPoint Presentation</vt:lpstr>
      <vt:lpstr>Tập đọc Chị em tôi</vt:lpstr>
      <vt:lpstr>PowerPoint Presentation</vt:lpstr>
      <vt:lpstr>Tập đọc Chị em tôi</vt:lpstr>
      <vt:lpstr> Tập đọc Chị em tôi</vt:lpstr>
      <vt:lpstr>Tập đọc Chị em tôi</vt:lpstr>
      <vt:lpstr>Tập đọc Chị em tôi</vt:lpstr>
      <vt:lpstr>PowerPoint Presentation</vt:lpstr>
      <vt:lpstr>Tập đọc Chị em tôi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 lớp 4.1</dc:title>
  <dc:creator>hoaipham12031996@gmail.com</dc:creator>
  <cp:lastModifiedBy>Admin</cp:lastModifiedBy>
  <cp:revision>79</cp:revision>
  <dcterms:created xsi:type="dcterms:W3CDTF">2020-10-12T07:53:54Z</dcterms:created>
  <dcterms:modified xsi:type="dcterms:W3CDTF">2021-08-08T13:10:13Z</dcterms:modified>
</cp:coreProperties>
</file>